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8288000" cy="10287000"/>
  <p:notesSz cx="6858000" cy="9144000"/>
  <p:embeddedFontLst>
    <p:embeddedFont>
      <p:font typeface="Clear Sans" panose="020B0604020202020204" charset="0"/>
      <p:regular r:id="rId11"/>
    </p:embeddedFont>
    <p:embeddedFont>
      <p:font typeface="Clear Sans Bold" panose="020B0604020202020204" charset="0"/>
      <p:regular r:id="rId12"/>
    </p:embeddedFont>
    <p:embeddedFont>
      <p:font typeface="HK Grotesk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1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14912">
            <a:off x="-1534103" y="1801518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211675" y="7061766"/>
            <a:ext cx="47625" cy="1325731"/>
          </a:xfrm>
          <a:prstGeom prst="rect">
            <a:avLst/>
          </a:prstGeom>
          <a:solidFill>
            <a:srgbClr val="E83236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58681" y="3528235"/>
            <a:ext cx="4336295" cy="6317673"/>
          </a:xfrm>
          <a:custGeom>
            <a:avLst/>
            <a:gdLst/>
            <a:ahLst/>
            <a:cxnLst/>
            <a:rect l="l" t="t" r="r" b="b"/>
            <a:pathLst>
              <a:path w="4336295" h="6317673">
                <a:moveTo>
                  <a:pt x="0" y="0"/>
                </a:moveTo>
                <a:lnTo>
                  <a:pt x="4336295" y="0"/>
                </a:lnTo>
                <a:lnTo>
                  <a:pt x="4336295" y="6317673"/>
                </a:lnTo>
                <a:lnTo>
                  <a:pt x="0" y="6317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22132" y="693220"/>
            <a:ext cx="11670176" cy="5160073"/>
            <a:chOff x="0" y="0"/>
            <a:chExt cx="15560235" cy="6880098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5560235" cy="4928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35"/>
                </a:lnSpc>
              </a:pPr>
              <a:r>
                <a:rPr lang="en-US" sz="7870" spc="-236" dirty="0" err="1">
                  <a:solidFill>
                    <a:srgbClr val="FFFFFF"/>
                  </a:solidFill>
                  <a:latin typeface="Clear Sans Bold"/>
                </a:rPr>
                <a:t>Sécurité</a:t>
              </a:r>
              <a:r>
                <a:rPr lang="en-US" sz="7870" spc="-23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7870" spc="-236" dirty="0" err="1">
                  <a:solidFill>
                    <a:srgbClr val="FFFFFF"/>
                  </a:solidFill>
                  <a:latin typeface="Clear Sans Bold"/>
                </a:rPr>
                <a:t>Défensive</a:t>
              </a:r>
              <a:r>
                <a:rPr lang="en-US" sz="7870" spc="-236" dirty="0">
                  <a:solidFill>
                    <a:srgbClr val="FFFFFF"/>
                  </a:solidFill>
                  <a:latin typeface="Clear Sans Bold"/>
                </a:rPr>
                <a:t> : Les Honeypots "pots de </a:t>
              </a:r>
              <a:r>
                <a:rPr lang="en-US" sz="7870" spc="-236" dirty="0" err="1">
                  <a:solidFill>
                    <a:srgbClr val="FFFFFF"/>
                  </a:solidFill>
                  <a:latin typeface="Clear Sans Bold"/>
                </a:rPr>
                <a:t>miel</a:t>
              </a:r>
              <a:r>
                <a:rPr lang="en-US" sz="7870" spc="-236" dirty="0">
                  <a:solidFill>
                    <a:srgbClr val="FFFFFF"/>
                  </a:solidFill>
                  <a:latin typeface="Clear Sans Bold"/>
                </a:rPr>
                <a:t>"</a:t>
              </a:r>
            </a:p>
            <a:p>
              <a:pPr>
                <a:lnSpc>
                  <a:spcPts val="11356"/>
                </a:lnSpc>
              </a:pPr>
              <a:endParaRPr lang="en-US" sz="7870" spc="-236" dirty="0">
                <a:solidFill>
                  <a:srgbClr val="FFFFFF"/>
                </a:solidFill>
                <a:latin typeface="Clear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460592"/>
              <a:ext cx="8727154" cy="141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5"/>
                </a:lnSpc>
              </a:pPr>
              <a:r>
                <a:rPr lang="en-US" sz="2518">
                  <a:solidFill>
                    <a:srgbClr val="FDC055"/>
                  </a:solidFill>
                  <a:latin typeface="Clear Sans Bold"/>
                </a:rPr>
                <a:t>ASSIA EL GUERCH</a:t>
              </a:r>
            </a:p>
            <a:p>
              <a:pPr>
                <a:lnSpc>
                  <a:spcPts val="2795"/>
                </a:lnSpc>
              </a:pPr>
              <a:endParaRPr lang="en-US" sz="2518">
                <a:solidFill>
                  <a:srgbClr val="FDC055"/>
                </a:solidFill>
                <a:latin typeface="Clear Sans Bold"/>
              </a:endParaRPr>
            </a:p>
            <a:p>
              <a:pPr>
                <a:lnSpc>
                  <a:spcPts val="2795"/>
                </a:lnSpc>
              </a:pPr>
              <a:r>
                <a:rPr lang="en-US" sz="2518">
                  <a:solidFill>
                    <a:srgbClr val="FDC055"/>
                  </a:solidFill>
                  <a:latin typeface="Clear Sans Bold"/>
                </a:rPr>
                <a:t>ID101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4960" y="7183858"/>
            <a:ext cx="47625" cy="1325731"/>
          </a:xfrm>
          <a:prstGeom prst="rect">
            <a:avLst/>
          </a:prstGeom>
          <a:solidFill>
            <a:srgbClr val="E83236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92178">
            <a:off x="-3184334" y="-1644671"/>
            <a:ext cx="11135343" cy="3391383"/>
          </a:xfrm>
          <a:custGeom>
            <a:avLst/>
            <a:gdLst/>
            <a:ahLst/>
            <a:cxnLst/>
            <a:rect l="l" t="t" r="r" b="b"/>
            <a:pathLst>
              <a:path w="11135343" h="3391383">
                <a:moveTo>
                  <a:pt x="0" y="0"/>
                </a:moveTo>
                <a:lnTo>
                  <a:pt x="11135343" y="0"/>
                </a:lnTo>
                <a:lnTo>
                  <a:pt x="11135343" y="3391383"/>
                </a:lnTo>
                <a:lnTo>
                  <a:pt x="0" y="339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791281" y="1134719"/>
            <a:ext cx="52381" cy="8229600"/>
          </a:xfrm>
          <a:prstGeom prst="rect">
            <a:avLst/>
          </a:prstGeom>
          <a:solidFill>
            <a:srgbClr val="FF3131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03" y="5257601"/>
            <a:ext cx="5910916" cy="114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Clear Sans Bold"/>
              </a:rPr>
              <a:t>PLAN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659419" y="1134719"/>
            <a:ext cx="9660654" cy="1548233"/>
            <a:chOff x="0" y="0"/>
            <a:chExt cx="12880872" cy="2064311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2880872" cy="63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FDC055"/>
                  </a:solidFill>
                  <a:latin typeface="Clear Sans Bold"/>
                </a:rPr>
                <a:t>INTRODUCTION | QU'EST-CE QUE LES HONEYPOTS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63949"/>
              <a:ext cx="12880872" cy="1200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799" spc="-55">
                  <a:solidFill>
                    <a:srgbClr val="FFFFFF"/>
                  </a:solidFill>
                  <a:latin typeface="Clear Sans Bold"/>
                </a:rPr>
                <a:t>Découvrez les Honeypots : Une exploration du concept et de son importance.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59419" y="2889648"/>
            <a:ext cx="9660654" cy="1564895"/>
            <a:chOff x="0" y="-28575"/>
            <a:chExt cx="12880872" cy="208652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12880872" cy="63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dirty="0">
                  <a:solidFill>
                    <a:srgbClr val="FDC055"/>
                  </a:solidFill>
                  <a:latin typeface="Clear Sans Bold"/>
                </a:rPr>
                <a:t>TRAVAILLER SUR LES HONEYPOTS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63949"/>
              <a:ext cx="12880872" cy="1194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fr-FR" sz="2799" spc="-55" dirty="0">
                  <a:solidFill>
                    <a:srgbClr val="FFFFFF"/>
                  </a:solidFill>
                  <a:latin typeface="Clear Sans Bold"/>
                </a:rPr>
                <a:t>Les honeypots peuvent aider notre organisation de plusieurs manières.</a:t>
              </a:r>
              <a:endParaRPr lang="en-US" sz="2799" spc="-55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59419" y="4687440"/>
            <a:ext cx="9660654" cy="1548233"/>
            <a:chOff x="0" y="0"/>
            <a:chExt cx="12880872" cy="206431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12880872" cy="63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FDC055"/>
                  </a:solidFill>
                  <a:latin typeface="Clear Sans Bold"/>
                </a:rPr>
                <a:t>TYPES DE HONEYPOTS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63949"/>
              <a:ext cx="12880872" cy="1200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799" spc="-55">
                  <a:solidFill>
                    <a:srgbClr val="FFFFFF"/>
                  </a:solidFill>
                  <a:latin typeface="Clear Sans Bold"/>
                </a:rPr>
                <a:t>Diversité en sécurité : Des différentes catégories de Honeypots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59419" y="6692400"/>
            <a:ext cx="9660654" cy="1091033"/>
            <a:chOff x="0" y="0"/>
            <a:chExt cx="12880872" cy="145471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12880872" cy="63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FDC055"/>
                  </a:solidFill>
                  <a:latin typeface="Clear Sans Bold"/>
                </a:rPr>
                <a:t>HONEYPOTS SUR LINUX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63949"/>
              <a:ext cx="12880872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799" spc="-55">
                  <a:solidFill>
                    <a:srgbClr val="FFFFFF"/>
                  </a:solidFill>
                  <a:latin typeface="Clear Sans Bold"/>
                </a:rPr>
                <a:t>Utilisation des Honeypots dans les environnements Linux.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59419" y="8468761"/>
            <a:ext cx="9660654" cy="1091033"/>
            <a:chOff x="0" y="0"/>
            <a:chExt cx="12880872" cy="145471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12880872" cy="63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FDC055"/>
                  </a:solidFill>
                  <a:latin typeface="Clear Sans Bold"/>
                </a:rPr>
                <a:t>HONEYPOTS SUR WINDOWS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63949"/>
              <a:ext cx="12880872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799" spc="-55">
                  <a:solidFill>
                    <a:srgbClr val="FFFFFF"/>
                  </a:solidFill>
                  <a:latin typeface="Clear Sans Bold"/>
                </a:rPr>
                <a:t>Déploiement de Honeypots dans les systèmes Windows.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4960" y="8921341"/>
            <a:ext cx="616957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Clear Sans Bold"/>
              </a:rPr>
              <a:t>01</a:t>
            </a:r>
          </a:p>
        </p:txBody>
      </p:sp>
      <p:sp>
        <p:nvSpPr>
          <p:cNvPr id="22" name="Freeform 22"/>
          <p:cNvSpPr/>
          <p:nvPr/>
        </p:nvSpPr>
        <p:spPr>
          <a:xfrm rot="-792178">
            <a:off x="10274790" y="8142072"/>
            <a:ext cx="11135343" cy="3391383"/>
          </a:xfrm>
          <a:custGeom>
            <a:avLst/>
            <a:gdLst/>
            <a:ahLst/>
            <a:cxnLst/>
            <a:rect l="l" t="t" r="r" b="b"/>
            <a:pathLst>
              <a:path w="11135343" h="3391383">
                <a:moveTo>
                  <a:pt x="0" y="0"/>
                </a:moveTo>
                <a:lnTo>
                  <a:pt x="11135343" y="0"/>
                </a:lnTo>
                <a:lnTo>
                  <a:pt x="11135343" y="3391383"/>
                </a:lnTo>
                <a:lnTo>
                  <a:pt x="0" y="339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49235" y="4608114"/>
            <a:ext cx="7279772" cy="4650186"/>
            <a:chOff x="0" y="0"/>
            <a:chExt cx="2234419" cy="142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4418" cy="1427306"/>
            </a:xfrm>
            <a:custGeom>
              <a:avLst/>
              <a:gdLst/>
              <a:ahLst/>
              <a:cxnLst/>
              <a:rect l="l" t="t" r="r" b="b"/>
              <a:pathLst>
                <a:path w="2234418" h="1427306">
                  <a:moveTo>
                    <a:pt x="0" y="0"/>
                  </a:moveTo>
                  <a:lnTo>
                    <a:pt x="2234418" y="0"/>
                  </a:lnTo>
                  <a:lnTo>
                    <a:pt x="2234418" y="1427306"/>
                  </a:lnTo>
                  <a:lnTo>
                    <a:pt x="0" y="1427306"/>
                  </a:lnTo>
                  <a:close/>
                </a:path>
              </a:pathLst>
            </a:custGeom>
            <a:solidFill>
              <a:srgbClr val="FDC0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234419" cy="1408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30206" y="4911855"/>
            <a:ext cx="6517829" cy="4042704"/>
          </a:xfrm>
          <a:custGeom>
            <a:avLst/>
            <a:gdLst/>
            <a:ahLst/>
            <a:cxnLst/>
            <a:rect l="l" t="t" r="r" b="b"/>
            <a:pathLst>
              <a:path w="6517829" h="4042704">
                <a:moveTo>
                  <a:pt x="0" y="0"/>
                </a:moveTo>
                <a:lnTo>
                  <a:pt x="6517829" y="0"/>
                </a:lnTo>
                <a:lnTo>
                  <a:pt x="6517829" y="4042704"/>
                </a:lnTo>
                <a:lnTo>
                  <a:pt x="0" y="404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480591" y="6510627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994745" y="463550"/>
            <a:ext cx="1029851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 dirty="0">
                <a:solidFill>
                  <a:srgbClr val="FDC055"/>
                </a:solidFill>
                <a:latin typeface="Clear Sans Bold"/>
              </a:rPr>
              <a:t>INTRODUCTION | QU'EST-CE QUE LES HONEYPOTS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993" y="1885107"/>
            <a:ext cx="8277911" cy="453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FEFEFE"/>
                </a:solidFill>
                <a:latin typeface="Clear Sans"/>
              </a:rPr>
              <a:t>1. Les Honeypots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sont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outils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sécurité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déployés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par les équipes de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sécurité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informatique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 dirty="0">
              <a:solidFill>
                <a:srgbClr val="FEFEFE"/>
              </a:solidFill>
              <a:latin typeface="Clear Sans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FEFEFE"/>
                </a:solidFill>
                <a:latin typeface="Clear Sans"/>
              </a:rPr>
              <a:t>2.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Ils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agissent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comme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leurres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pour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attirer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attaquants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et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collecter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informations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sur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eux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 dirty="0">
              <a:solidFill>
                <a:srgbClr val="FEFEFE"/>
              </a:solidFill>
              <a:latin typeface="Clear Sans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FEFEFE"/>
                </a:solidFill>
                <a:latin typeface="Clear Sans"/>
              </a:rPr>
              <a:t>3. Les Honeypots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protègent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système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réel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l'organisation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tout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en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permettant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d'étudier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attaques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 dirty="0">
              <a:solidFill>
                <a:srgbClr val="FEFEFE"/>
              </a:solidFill>
              <a:latin typeface="Clear Sans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FEFEFE"/>
                </a:solidFill>
                <a:latin typeface="Clear Sans"/>
              </a:rPr>
              <a:t>4.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Ils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sont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essentiels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pour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comprendre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menaces et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renforcer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défenses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contre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cyberattaques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 dirty="0">
              <a:solidFill>
                <a:srgbClr val="FEFEFE"/>
              </a:solidFill>
              <a:latin typeface="Clear Sans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FEFEFE"/>
                </a:solidFill>
                <a:latin typeface="Clear Sans"/>
              </a:rPr>
              <a:t>5. Les Honeypots ne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contiennent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pas de données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réelles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,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ils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enregistrent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simplement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trafic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réseau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pour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analyse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27899" y="1885107"/>
            <a:ext cx="6831401" cy="194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FEFEFE"/>
                </a:solidFill>
                <a:latin typeface="Clear Sans"/>
              </a:rPr>
              <a:t>Les Honeypots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sont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comme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pièges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numériques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utilisés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par les équipes de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sécurité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pour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détecter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attaquants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.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Ils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attirent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cybercriminels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en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simulant des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cibles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attrayantes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,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collectent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informations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sur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eux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, et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contribuent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à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renforcer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la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sécurité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l'organisation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contre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attaques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8993" y="9610901"/>
            <a:ext cx="616957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Clear Sans Bold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54119" y="2818407"/>
            <a:ext cx="7279772" cy="4650186"/>
            <a:chOff x="0" y="0"/>
            <a:chExt cx="2234419" cy="142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4418" cy="1427306"/>
            </a:xfrm>
            <a:custGeom>
              <a:avLst/>
              <a:gdLst/>
              <a:ahLst/>
              <a:cxnLst/>
              <a:rect l="l" t="t" r="r" b="b"/>
              <a:pathLst>
                <a:path w="2234418" h="1427306">
                  <a:moveTo>
                    <a:pt x="0" y="0"/>
                  </a:moveTo>
                  <a:lnTo>
                    <a:pt x="2234418" y="0"/>
                  </a:lnTo>
                  <a:lnTo>
                    <a:pt x="2234418" y="1427306"/>
                  </a:lnTo>
                  <a:lnTo>
                    <a:pt x="0" y="1427306"/>
                  </a:lnTo>
                  <a:close/>
                </a:path>
              </a:pathLst>
            </a:custGeom>
            <a:solidFill>
              <a:srgbClr val="FDC0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234419" cy="1408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588972" y="3363154"/>
            <a:ext cx="6810065" cy="3560691"/>
          </a:xfrm>
          <a:custGeom>
            <a:avLst/>
            <a:gdLst/>
            <a:ahLst/>
            <a:cxnLst/>
            <a:rect l="l" t="t" r="r" b="b"/>
            <a:pathLst>
              <a:path w="6810065" h="3560691">
                <a:moveTo>
                  <a:pt x="0" y="0"/>
                </a:moveTo>
                <a:lnTo>
                  <a:pt x="6810065" y="0"/>
                </a:lnTo>
                <a:lnTo>
                  <a:pt x="6810065" y="3560692"/>
                </a:lnTo>
                <a:lnTo>
                  <a:pt x="0" y="3560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521130" y="6047010"/>
            <a:ext cx="14345557" cy="11659025"/>
          </a:xfrm>
          <a:custGeom>
            <a:avLst/>
            <a:gdLst/>
            <a:ahLst/>
            <a:cxnLst/>
            <a:rect l="l" t="t" r="r" b="b"/>
            <a:pathLst>
              <a:path w="14345557" h="11659025">
                <a:moveTo>
                  <a:pt x="0" y="0"/>
                </a:moveTo>
                <a:lnTo>
                  <a:pt x="14345557" y="0"/>
                </a:lnTo>
                <a:lnTo>
                  <a:pt x="14345557" y="11659026"/>
                </a:lnTo>
                <a:lnTo>
                  <a:pt x="0" y="1165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651649" y="463550"/>
            <a:ext cx="698470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 dirty="0">
                <a:solidFill>
                  <a:srgbClr val="FDC055"/>
                </a:solidFill>
                <a:latin typeface="Clear Sans Bold"/>
              </a:rPr>
              <a:t>TRAVAILLER SUR LES HONEYPOTS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109" y="2698750"/>
            <a:ext cx="8277911" cy="486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CE8C30"/>
                </a:solidFill>
                <a:latin typeface="Clear Sans Bold"/>
              </a:rPr>
              <a:t>-</a:t>
            </a:r>
            <a:r>
              <a:rPr lang="en-US" sz="2000" dirty="0">
                <a:solidFill>
                  <a:srgbClr val="E83236"/>
                </a:solidFill>
                <a:latin typeface="Clear Sans Bold"/>
              </a:rPr>
              <a:t> Les frappes de clavier: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Ils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enregistrent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touches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tapées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par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l'attaquant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,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qui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peut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révéler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qu'ils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tentent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 faire.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 dirty="0">
              <a:solidFill>
                <a:srgbClr val="FEFEFE"/>
              </a:solidFill>
              <a:latin typeface="Clear Sans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E83236"/>
                </a:solidFill>
                <a:latin typeface="Clear Sans Bold"/>
              </a:rPr>
              <a:t>- </a:t>
            </a:r>
            <a:r>
              <a:rPr lang="en-US" sz="2000" dirty="0" err="1">
                <a:solidFill>
                  <a:srgbClr val="E83236"/>
                </a:solidFill>
                <a:latin typeface="Clear Sans Bold"/>
              </a:rPr>
              <a:t>L'adresse</a:t>
            </a:r>
            <a:r>
              <a:rPr lang="en-US" sz="2000" dirty="0">
                <a:solidFill>
                  <a:srgbClr val="E83236"/>
                </a:solidFill>
                <a:latin typeface="Clear Sans Bold"/>
              </a:rPr>
              <a:t> IP :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Cela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permet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d'identifier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l'emplacement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approximatif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l'attaquant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 dirty="0">
              <a:solidFill>
                <a:srgbClr val="FEFEFE"/>
              </a:solidFill>
              <a:latin typeface="Clear Sans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FF3131"/>
                </a:solidFill>
                <a:latin typeface="Clear Sans Bold"/>
              </a:rPr>
              <a:t>- Les </a:t>
            </a:r>
            <a:r>
              <a:rPr lang="en-US" sz="2000" dirty="0" err="1">
                <a:solidFill>
                  <a:srgbClr val="FF3131"/>
                </a:solidFill>
                <a:latin typeface="Clear Sans Bold"/>
              </a:rPr>
              <a:t>noms</a:t>
            </a:r>
            <a:r>
              <a:rPr lang="en-US" sz="2000" dirty="0">
                <a:solidFill>
                  <a:srgbClr val="FF3131"/>
                </a:solidFill>
                <a:latin typeface="Clear Sans Bold"/>
              </a:rPr>
              <a:t> </a:t>
            </a:r>
            <a:r>
              <a:rPr lang="en-US" sz="2000" dirty="0" err="1">
                <a:solidFill>
                  <a:srgbClr val="FF3131"/>
                </a:solidFill>
                <a:latin typeface="Clear Sans Bold"/>
              </a:rPr>
              <a:t>d'utilisateur</a:t>
            </a:r>
            <a:r>
              <a:rPr lang="en-US" sz="2000" dirty="0">
                <a:solidFill>
                  <a:srgbClr val="FF3131"/>
                </a:solidFill>
                <a:latin typeface="Clear Sans Bold"/>
              </a:rPr>
              <a:t> et les </a:t>
            </a:r>
            <a:r>
              <a:rPr lang="en-US" sz="2000" dirty="0" err="1">
                <a:solidFill>
                  <a:srgbClr val="FF3131"/>
                </a:solidFill>
                <a:latin typeface="Clear Sans Bold"/>
              </a:rPr>
              <a:t>privilèges</a:t>
            </a:r>
            <a:r>
              <a:rPr lang="en-US" sz="2000" dirty="0">
                <a:solidFill>
                  <a:srgbClr val="FF3131"/>
                </a:solidFill>
                <a:latin typeface="Clear Sans Bold"/>
              </a:rPr>
              <a:t> :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honeypots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enregistrent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informations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d'identification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utilisées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par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attaquants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,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ainsi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que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niveaux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d'accès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qu'ils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essaient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d'obtenir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 dirty="0">
              <a:solidFill>
                <a:srgbClr val="FEFEFE"/>
              </a:solidFill>
              <a:latin typeface="Clear Sans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FF3131"/>
                </a:solidFill>
                <a:latin typeface="Clear Sans Bold"/>
              </a:rPr>
              <a:t>- Les types de données </a:t>
            </a:r>
            <a:r>
              <a:rPr lang="en-US" sz="2000" dirty="0" err="1">
                <a:solidFill>
                  <a:srgbClr val="FF3131"/>
                </a:solidFill>
                <a:latin typeface="Clear Sans Bold"/>
              </a:rPr>
              <a:t>accédées</a:t>
            </a:r>
            <a:r>
              <a:rPr lang="en-US" sz="2000" dirty="0">
                <a:solidFill>
                  <a:srgbClr val="FF3131"/>
                </a:solidFill>
                <a:latin typeface="Clear Sans Bold"/>
              </a:rPr>
              <a:t> :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Ils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surveillent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quelles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informations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attaquants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tentent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d'accéder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, de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supprimer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ou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 modifier.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 dirty="0">
              <a:solidFill>
                <a:srgbClr val="FEFEFE"/>
              </a:solidFill>
              <a:latin typeface="Clear Sans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informations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sont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cruciales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pour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comprendre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méthodes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des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attaquants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et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renforcer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la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sécurité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de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votre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Clear Sans"/>
              </a:rPr>
              <a:t>réseau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993" y="9610901"/>
            <a:ext cx="616957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Clear Sans Bold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0787" y="5952674"/>
            <a:ext cx="4919408" cy="4919408"/>
          </a:xfrm>
          <a:custGeom>
            <a:avLst/>
            <a:gdLst/>
            <a:ahLst/>
            <a:cxnLst/>
            <a:rect l="l" t="t" r="r" b="b"/>
            <a:pathLst>
              <a:path w="4919408" h="4919408">
                <a:moveTo>
                  <a:pt x="0" y="0"/>
                </a:moveTo>
                <a:lnTo>
                  <a:pt x="4919408" y="0"/>
                </a:lnTo>
                <a:lnTo>
                  <a:pt x="4919408" y="4919408"/>
                </a:lnTo>
                <a:lnTo>
                  <a:pt x="0" y="4919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72967" y="5952674"/>
            <a:ext cx="21020175" cy="7634363"/>
          </a:xfrm>
          <a:custGeom>
            <a:avLst/>
            <a:gdLst/>
            <a:ahLst/>
            <a:cxnLst/>
            <a:rect l="l" t="t" r="r" b="b"/>
            <a:pathLst>
              <a:path w="21020175" h="7634363">
                <a:moveTo>
                  <a:pt x="0" y="0"/>
                </a:moveTo>
                <a:lnTo>
                  <a:pt x="21020175" y="0"/>
                </a:lnTo>
                <a:lnTo>
                  <a:pt x="21020175" y="7634363"/>
                </a:lnTo>
                <a:lnTo>
                  <a:pt x="0" y="763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864052" y="463550"/>
            <a:ext cx="455989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 dirty="0">
                <a:solidFill>
                  <a:srgbClr val="FDC055"/>
                </a:solidFill>
                <a:latin typeface="Clear Sans Bold"/>
              </a:rPr>
              <a:t>TYPES DE HONEYPOTS</a:t>
            </a:r>
          </a:p>
        </p:txBody>
      </p:sp>
      <p:sp>
        <p:nvSpPr>
          <p:cNvPr id="5" name="Freeform 5"/>
          <p:cNvSpPr/>
          <p:nvPr/>
        </p:nvSpPr>
        <p:spPr>
          <a:xfrm>
            <a:off x="-1366088" y="-4101257"/>
            <a:ext cx="21020175" cy="7634363"/>
          </a:xfrm>
          <a:custGeom>
            <a:avLst/>
            <a:gdLst/>
            <a:ahLst/>
            <a:cxnLst/>
            <a:rect l="l" t="t" r="r" b="b"/>
            <a:pathLst>
              <a:path w="21020175" h="7634363">
                <a:moveTo>
                  <a:pt x="0" y="0"/>
                </a:moveTo>
                <a:lnTo>
                  <a:pt x="21020176" y="0"/>
                </a:lnTo>
                <a:lnTo>
                  <a:pt x="21020176" y="7634364"/>
                </a:lnTo>
                <a:lnTo>
                  <a:pt x="0" y="7634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995958" y="7279200"/>
            <a:ext cx="1949066" cy="2266355"/>
          </a:xfrm>
          <a:custGeom>
            <a:avLst/>
            <a:gdLst/>
            <a:ahLst/>
            <a:cxnLst/>
            <a:rect l="l" t="t" r="r" b="b"/>
            <a:pathLst>
              <a:path w="1949066" h="2266355">
                <a:moveTo>
                  <a:pt x="0" y="0"/>
                </a:moveTo>
                <a:lnTo>
                  <a:pt x="1949066" y="0"/>
                </a:lnTo>
                <a:lnTo>
                  <a:pt x="1949066" y="2266356"/>
                </a:lnTo>
                <a:lnTo>
                  <a:pt x="0" y="2266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606074" y="7844041"/>
            <a:ext cx="567626" cy="568336"/>
          </a:xfrm>
          <a:custGeom>
            <a:avLst/>
            <a:gdLst/>
            <a:ahLst/>
            <a:cxnLst/>
            <a:rect l="l" t="t" r="r" b="b"/>
            <a:pathLst>
              <a:path w="567626" h="568336">
                <a:moveTo>
                  <a:pt x="0" y="0"/>
                </a:moveTo>
                <a:lnTo>
                  <a:pt x="567626" y="0"/>
                </a:lnTo>
                <a:lnTo>
                  <a:pt x="567626" y="568337"/>
                </a:lnTo>
                <a:lnTo>
                  <a:pt x="0" y="5683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58993" y="9610901"/>
            <a:ext cx="616957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Clear Sans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392" y="3586940"/>
            <a:ext cx="5402986" cy="262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5"/>
              </a:lnSpc>
            </a:pPr>
            <a:r>
              <a:rPr lang="en-US" sz="2673" dirty="0" err="1">
                <a:solidFill>
                  <a:srgbClr val="FF3131"/>
                </a:solidFill>
                <a:latin typeface="Clear Sans Bold"/>
              </a:rPr>
              <a:t>Basé</a:t>
            </a:r>
            <a:r>
              <a:rPr lang="en-US" sz="2673" dirty="0">
                <a:solidFill>
                  <a:srgbClr val="FF3131"/>
                </a:solidFill>
                <a:latin typeface="Clear Sans Bold"/>
              </a:rPr>
              <a:t> sur la conception</a:t>
            </a:r>
          </a:p>
          <a:p>
            <a:pPr algn="just">
              <a:lnSpc>
                <a:spcPts val="3475"/>
              </a:lnSpc>
            </a:pPr>
            <a:endParaRPr lang="en-US" sz="2673" dirty="0">
              <a:solidFill>
                <a:srgbClr val="FF3131"/>
              </a:solidFill>
              <a:latin typeface="Clear Sans Bold"/>
            </a:endParaRP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Low-Interaction Honeypots</a:t>
            </a: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Medium-Interaction Honeypots</a:t>
            </a: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High-Interaction Honeypots</a:t>
            </a: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Pure Honeypots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87365" y="3586940"/>
            <a:ext cx="4139560" cy="218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5"/>
              </a:lnSpc>
            </a:pPr>
            <a:r>
              <a:rPr lang="en-US" sz="2673" dirty="0" err="1">
                <a:solidFill>
                  <a:srgbClr val="FF3131"/>
                </a:solidFill>
                <a:latin typeface="Clear Sans Bold"/>
              </a:rPr>
              <a:t>Basé</a:t>
            </a:r>
            <a:r>
              <a:rPr lang="en-US" sz="2673" dirty="0">
                <a:solidFill>
                  <a:srgbClr val="FF3131"/>
                </a:solidFill>
                <a:latin typeface="Clear Sans Bold"/>
              </a:rPr>
              <a:t> sur le </a:t>
            </a:r>
            <a:r>
              <a:rPr lang="en-US" sz="2673" dirty="0" err="1">
                <a:solidFill>
                  <a:srgbClr val="FF3131"/>
                </a:solidFill>
                <a:latin typeface="Clear Sans Bold"/>
              </a:rPr>
              <a:t>déploiement</a:t>
            </a:r>
            <a:endParaRPr lang="en-US" sz="2673" dirty="0">
              <a:solidFill>
                <a:srgbClr val="FF3131"/>
              </a:solidFill>
              <a:latin typeface="Clear Sans Bold"/>
            </a:endParaRPr>
          </a:p>
          <a:p>
            <a:pPr algn="just">
              <a:lnSpc>
                <a:spcPts val="3475"/>
              </a:lnSpc>
            </a:pPr>
            <a:endParaRPr lang="en-US" sz="2673" dirty="0">
              <a:solidFill>
                <a:srgbClr val="FF3131"/>
              </a:solidFill>
              <a:latin typeface="Clear Sans Bold"/>
            </a:endParaRP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Production Honeypots</a:t>
            </a: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Research Honeypots</a:t>
            </a:r>
          </a:p>
          <a:p>
            <a:pPr algn="just">
              <a:lnSpc>
                <a:spcPts val="3475"/>
              </a:lnSpc>
            </a:pPr>
            <a:endParaRPr lang="en-US" sz="2673" dirty="0">
              <a:solidFill>
                <a:srgbClr val="FEFEFE"/>
              </a:solidFill>
              <a:latin typeface="Clear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65032" y="3586940"/>
            <a:ext cx="5852680" cy="34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5"/>
              </a:lnSpc>
            </a:pPr>
            <a:r>
              <a:rPr lang="en-US" sz="2673" dirty="0" err="1">
                <a:solidFill>
                  <a:srgbClr val="E83236"/>
                </a:solidFill>
                <a:latin typeface="Clear Sans Bold"/>
              </a:rPr>
              <a:t>Basé</a:t>
            </a:r>
            <a:r>
              <a:rPr lang="en-US" sz="2673" dirty="0">
                <a:solidFill>
                  <a:srgbClr val="E83236"/>
                </a:solidFill>
                <a:latin typeface="Clear Sans Bold"/>
              </a:rPr>
              <a:t> sur </a:t>
            </a:r>
            <a:r>
              <a:rPr lang="en-US" sz="2673" dirty="0" err="1">
                <a:solidFill>
                  <a:srgbClr val="E83236"/>
                </a:solidFill>
                <a:latin typeface="Clear Sans Bold"/>
              </a:rPr>
              <a:t>leur</a:t>
            </a:r>
            <a:r>
              <a:rPr lang="en-US" sz="2673" dirty="0">
                <a:solidFill>
                  <a:srgbClr val="E83236"/>
                </a:solidFill>
                <a:latin typeface="Clear Sans Bold"/>
              </a:rPr>
              <a:t> </a:t>
            </a:r>
            <a:r>
              <a:rPr lang="en-US" sz="2673" dirty="0" err="1">
                <a:solidFill>
                  <a:srgbClr val="E83236"/>
                </a:solidFill>
                <a:latin typeface="Clear Sans Bold"/>
              </a:rPr>
              <a:t>technologie</a:t>
            </a:r>
            <a:r>
              <a:rPr lang="en-US" sz="2673" dirty="0">
                <a:solidFill>
                  <a:srgbClr val="E83236"/>
                </a:solidFill>
                <a:latin typeface="Clear Sans Bold"/>
              </a:rPr>
              <a:t> de </a:t>
            </a:r>
            <a:r>
              <a:rPr lang="en-US" sz="2673" dirty="0" err="1">
                <a:solidFill>
                  <a:srgbClr val="E83236"/>
                </a:solidFill>
                <a:latin typeface="Clear Sans Bold"/>
              </a:rPr>
              <a:t>duperie</a:t>
            </a:r>
            <a:endParaRPr lang="en-US" sz="2673" dirty="0">
              <a:solidFill>
                <a:srgbClr val="E83236"/>
              </a:solidFill>
              <a:latin typeface="Clear Sans Bold"/>
            </a:endParaRPr>
          </a:p>
          <a:p>
            <a:pPr algn="just">
              <a:lnSpc>
                <a:spcPts val="3475"/>
              </a:lnSpc>
            </a:pPr>
            <a:endParaRPr lang="en-US" sz="2673" dirty="0">
              <a:solidFill>
                <a:srgbClr val="E83236"/>
              </a:solidFill>
              <a:latin typeface="Clear Sans Bold"/>
            </a:endParaRP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Malware Honeypots</a:t>
            </a: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Email Honeypots</a:t>
            </a: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Database Honeypots</a:t>
            </a: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Spider Honeypots</a:t>
            </a: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Spam Honeypots</a:t>
            </a:r>
          </a:p>
          <a:p>
            <a:pPr marL="577238" lvl="1" indent="-288619" algn="just">
              <a:lnSpc>
                <a:spcPts val="3475"/>
              </a:lnSpc>
              <a:buFont typeface="Arial"/>
              <a:buChar char="•"/>
            </a:pPr>
            <a:r>
              <a:rPr lang="en-US" sz="2673" dirty="0">
                <a:solidFill>
                  <a:srgbClr val="FEFEFE"/>
                </a:solidFill>
                <a:latin typeface="Clear Sans"/>
              </a:rPr>
              <a:t>Honeynets: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403553" y="694504"/>
            <a:ext cx="567626" cy="568336"/>
          </a:xfrm>
          <a:custGeom>
            <a:avLst/>
            <a:gdLst/>
            <a:ahLst/>
            <a:cxnLst/>
            <a:rect l="l" t="t" r="r" b="b"/>
            <a:pathLst>
              <a:path w="567626" h="568336">
                <a:moveTo>
                  <a:pt x="0" y="0"/>
                </a:moveTo>
                <a:lnTo>
                  <a:pt x="567625" y="0"/>
                </a:lnTo>
                <a:lnTo>
                  <a:pt x="567625" y="568336"/>
                </a:lnTo>
                <a:lnTo>
                  <a:pt x="0" y="568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58993" y="7559873"/>
            <a:ext cx="567626" cy="568336"/>
          </a:xfrm>
          <a:custGeom>
            <a:avLst/>
            <a:gdLst/>
            <a:ahLst/>
            <a:cxnLst/>
            <a:rect l="l" t="t" r="r" b="b"/>
            <a:pathLst>
              <a:path w="567626" h="568336">
                <a:moveTo>
                  <a:pt x="0" y="0"/>
                </a:moveTo>
                <a:lnTo>
                  <a:pt x="567626" y="0"/>
                </a:lnTo>
                <a:lnTo>
                  <a:pt x="567626" y="568337"/>
                </a:lnTo>
                <a:lnTo>
                  <a:pt x="0" y="5683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127752" y="2486048"/>
            <a:ext cx="567626" cy="568336"/>
          </a:xfrm>
          <a:custGeom>
            <a:avLst/>
            <a:gdLst/>
            <a:ahLst/>
            <a:cxnLst/>
            <a:rect l="l" t="t" r="r" b="b"/>
            <a:pathLst>
              <a:path w="567626" h="568336">
                <a:moveTo>
                  <a:pt x="0" y="0"/>
                </a:moveTo>
                <a:lnTo>
                  <a:pt x="567626" y="0"/>
                </a:lnTo>
                <a:lnTo>
                  <a:pt x="567626" y="568336"/>
                </a:lnTo>
                <a:lnTo>
                  <a:pt x="0" y="568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687365" y="8128210"/>
            <a:ext cx="567626" cy="568336"/>
          </a:xfrm>
          <a:custGeom>
            <a:avLst/>
            <a:gdLst/>
            <a:ahLst/>
            <a:cxnLst/>
            <a:rect l="l" t="t" r="r" b="b"/>
            <a:pathLst>
              <a:path w="567626" h="568336">
                <a:moveTo>
                  <a:pt x="0" y="0"/>
                </a:moveTo>
                <a:lnTo>
                  <a:pt x="567626" y="0"/>
                </a:lnTo>
                <a:lnTo>
                  <a:pt x="567626" y="568336"/>
                </a:lnTo>
                <a:lnTo>
                  <a:pt x="0" y="568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61074" y="410336"/>
            <a:ext cx="567626" cy="568336"/>
          </a:xfrm>
          <a:custGeom>
            <a:avLst/>
            <a:gdLst/>
            <a:ahLst/>
            <a:cxnLst/>
            <a:rect l="l" t="t" r="r" b="b"/>
            <a:pathLst>
              <a:path w="567626" h="568336">
                <a:moveTo>
                  <a:pt x="0" y="0"/>
                </a:moveTo>
                <a:lnTo>
                  <a:pt x="567626" y="0"/>
                </a:lnTo>
                <a:lnTo>
                  <a:pt x="567626" y="568336"/>
                </a:lnTo>
                <a:lnTo>
                  <a:pt x="0" y="568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2050086" y="6080274"/>
            <a:ext cx="567626" cy="568336"/>
          </a:xfrm>
          <a:custGeom>
            <a:avLst/>
            <a:gdLst/>
            <a:ahLst/>
            <a:cxnLst/>
            <a:rect l="l" t="t" r="r" b="b"/>
            <a:pathLst>
              <a:path w="567626" h="568336">
                <a:moveTo>
                  <a:pt x="0" y="0"/>
                </a:moveTo>
                <a:lnTo>
                  <a:pt x="567626" y="0"/>
                </a:lnTo>
                <a:lnTo>
                  <a:pt x="567626" y="568336"/>
                </a:lnTo>
                <a:lnTo>
                  <a:pt x="0" y="568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2444784"/>
            <a:ext cx="567626" cy="568336"/>
          </a:xfrm>
          <a:custGeom>
            <a:avLst/>
            <a:gdLst/>
            <a:ahLst/>
            <a:cxnLst/>
            <a:rect l="l" t="t" r="r" b="b"/>
            <a:pathLst>
              <a:path w="567626" h="568336">
                <a:moveTo>
                  <a:pt x="0" y="0"/>
                </a:moveTo>
                <a:lnTo>
                  <a:pt x="567626" y="0"/>
                </a:lnTo>
                <a:lnTo>
                  <a:pt x="567626" y="568336"/>
                </a:lnTo>
                <a:lnTo>
                  <a:pt x="0" y="568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764331" y="8974132"/>
            <a:ext cx="567626" cy="568336"/>
          </a:xfrm>
          <a:custGeom>
            <a:avLst/>
            <a:gdLst/>
            <a:ahLst/>
            <a:cxnLst/>
            <a:rect l="l" t="t" r="r" b="b"/>
            <a:pathLst>
              <a:path w="567626" h="568336">
                <a:moveTo>
                  <a:pt x="0" y="0"/>
                </a:moveTo>
                <a:lnTo>
                  <a:pt x="567626" y="0"/>
                </a:lnTo>
                <a:lnTo>
                  <a:pt x="567626" y="568336"/>
                </a:lnTo>
                <a:lnTo>
                  <a:pt x="0" y="568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24485" y="3851343"/>
            <a:ext cx="4562992" cy="5740508"/>
            <a:chOff x="0" y="0"/>
            <a:chExt cx="1400543" cy="1761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0543" cy="1761964"/>
            </a:xfrm>
            <a:custGeom>
              <a:avLst/>
              <a:gdLst/>
              <a:ahLst/>
              <a:cxnLst/>
              <a:rect l="l" t="t" r="r" b="b"/>
              <a:pathLst>
                <a:path w="1400543" h="1761964">
                  <a:moveTo>
                    <a:pt x="0" y="0"/>
                  </a:moveTo>
                  <a:lnTo>
                    <a:pt x="1400543" y="0"/>
                  </a:lnTo>
                  <a:lnTo>
                    <a:pt x="1400543" y="1761964"/>
                  </a:lnTo>
                  <a:lnTo>
                    <a:pt x="0" y="1761964"/>
                  </a:lnTo>
                  <a:close/>
                </a:path>
              </a:pathLst>
            </a:custGeom>
            <a:solidFill>
              <a:srgbClr val="FDC0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400543" cy="1742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79773" y="5452176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00523" y="3851343"/>
            <a:ext cx="7376782" cy="3754715"/>
            <a:chOff x="0" y="0"/>
            <a:chExt cx="2264194" cy="11524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4194" cy="1152454"/>
            </a:xfrm>
            <a:custGeom>
              <a:avLst/>
              <a:gdLst/>
              <a:ahLst/>
              <a:cxnLst/>
              <a:rect l="l" t="t" r="r" b="b"/>
              <a:pathLst>
                <a:path w="2264194" h="1152454">
                  <a:moveTo>
                    <a:pt x="0" y="0"/>
                  </a:moveTo>
                  <a:lnTo>
                    <a:pt x="2264194" y="0"/>
                  </a:lnTo>
                  <a:lnTo>
                    <a:pt x="2264194" y="1152454"/>
                  </a:lnTo>
                  <a:lnTo>
                    <a:pt x="0" y="1152454"/>
                  </a:lnTo>
                  <a:close/>
                </a:path>
              </a:pathLst>
            </a:custGeom>
            <a:solidFill>
              <a:srgbClr val="FDC0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2264194" cy="1133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92776" y="4102573"/>
            <a:ext cx="7192276" cy="3267148"/>
          </a:xfrm>
          <a:custGeom>
            <a:avLst/>
            <a:gdLst/>
            <a:ahLst/>
            <a:cxnLst/>
            <a:rect l="l" t="t" r="r" b="b"/>
            <a:pathLst>
              <a:path w="7192276" h="3267148">
                <a:moveTo>
                  <a:pt x="0" y="0"/>
                </a:moveTo>
                <a:lnTo>
                  <a:pt x="7192275" y="0"/>
                </a:lnTo>
                <a:lnTo>
                  <a:pt x="7192275" y="3267148"/>
                </a:lnTo>
                <a:lnTo>
                  <a:pt x="0" y="3267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4" r="-106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662111" y="3851343"/>
            <a:ext cx="3777567" cy="3754715"/>
            <a:chOff x="0" y="0"/>
            <a:chExt cx="1159468" cy="11524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9468" cy="1152454"/>
            </a:xfrm>
            <a:custGeom>
              <a:avLst/>
              <a:gdLst/>
              <a:ahLst/>
              <a:cxnLst/>
              <a:rect l="l" t="t" r="r" b="b"/>
              <a:pathLst>
                <a:path w="1159468" h="1152454">
                  <a:moveTo>
                    <a:pt x="0" y="0"/>
                  </a:moveTo>
                  <a:lnTo>
                    <a:pt x="1159468" y="0"/>
                  </a:lnTo>
                  <a:lnTo>
                    <a:pt x="1159468" y="1152454"/>
                  </a:lnTo>
                  <a:lnTo>
                    <a:pt x="0" y="1152454"/>
                  </a:lnTo>
                  <a:close/>
                </a:path>
              </a:pathLst>
            </a:custGeom>
            <a:solidFill>
              <a:srgbClr val="FDC0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159468" cy="1133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796122" y="4055048"/>
            <a:ext cx="3509545" cy="3362198"/>
          </a:xfrm>
          <a:custGeom>
            <a:avLst/>
            <a:gdLst/>
            <a:ahLst/>
            <a:cxnLst/>
            <a:rect l="l" t="t" r="r" b="b"/>
            <a:pathLst>
              <a:path w="3509545" h="3362198">
                <a:moveTo>
                  <a:pt x="0" y="0"/>
                </a:moveTo>
                <a:lnTo>
                  <a:pt x="3509545" y="0"/>
                </a:lnTo>
                <a:lnTo>
                  <a:pt x="3509545" y="3362198"/>
                </a:lnTo>
                <a:lnTo>
                  <a:pt x="0" y="3362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467249" y="3968912"/>
            <a:ext cx="4077465" cy="5505370"/>
          </a:xfrm>
          <a:custGeom>
            <a:avLst/>
            <a:gdLst/>
            <a:ahLst/>
            <a:cxnLst/>
            <a:rect l="l" t="t" r="r" b="b"/>
            <a:pathLst>
              <a:path w="4077465" h="5505370">
                <a:moveTo>
                  <a:pt x="0" y="0"/>
                </a:moveTo>
                <a:lnTo>
                  <a:pt x="4077464" y="0"/>
                </a:lnTo>
                <a:lnTo>
                  <a:pt x="4077464" y="5505370"/>
                </a:lnTo>
                <a:lnTo>
                  <a:pt x="0" y="550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209854" y="463550"/>
            <a:ext cx="58682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 dirty="0">
                <a:solidFill>
                  <a:srgbClr val="FDC055"/>
                </a:solidFill>
                <a:latin typeface="Clear Sans Bold"/>
              </a:rPr>
              <a:t>HONEYPOTS SUR LINUX 1/2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8993" y="9610901"/>
            <a:ext cx="616957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Clear Sans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0523" y="2971868"/>
            <a:ext cx="7284529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endParaRPr dirty="0"/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FF3131"/>
                </a:solidFill>
                <a:latin typeface="Clear Sans Bold"/>
              </a:rPr>
              <a:t>GitHub Repo: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 </a:t>
            </a:r>
            <a:r>
              <a:rPr lang="en-US" sz="2000" dirty="0">
                <a:solidFill>
                  <a:srgbClr val="00AD21"/>
                </a:solidFill>
                <a:latin typeface="Clear Sans"/>
              </a:rPr>
              <a:t>https://github.com/technicaldada/pentbox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28197" y="3295718"/>
            <a:ext cx="244539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"/>
              </a:rPr>
              <a:t>Run the Honeypot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83284" y="3295718"/>
            <a:ext cx="244539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"/>
              </a:rPr>
              <a:t>Activate Honeypot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87957" y="1896686"/>
            <a:ext cx="8712087" cy="675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lear Sans"/>
              </a:rPr>
              <a:t>Nous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pouvons</a:t>
            </a:r>
            <a:r>
              <a:rPr lang="en-US" sz="2400" dirty="0">
                <a:solidFill>
                  <a:srgbClr val="FFFFFF"/>
                </a:solidFill>
                <a:latin typeface="Clear Sans"/>
              </a:rPr>
              <a:t> installer un honeypot sur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une</a:t>
            </a:r>
            <a:r>
              <a:rPr lang="en-US" sz="2400" dirty="0">
                <a:solidFill>
                  <a:srgbClr val="FFFFFF"/>
                </a:solidFill>
                <a:latin typeface="Clear Sans"/>
              </a:rPr>
              <a:t> machine Linux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également</a:t>
            </a:r>
            <a:r>
              <a:rPr lang="en-US" sz="2400" dirty="0">
                <a:solidFill>
                  <a:srgbClr val="FFFFFF"/>
                </a:solidFill>
                <a:latin typeface="Clear Sans"/>
              </a:rPr>
              <a:t>.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Ici</a:t>
            </a:r>
            <a:r>
              <a:rPr lang="en-US" sz="2400" dirty="0">
                <a:solidFill>
                  <a:srgbClr val="FFFFFF"/>
                </a:solidFill>
                <a:latin typeface="Clear Sans"/>
              </a:rPr>
              <a:t>, nous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avons</a:t>
            </a:r>
            <a:r>
              <a:rPr lang="en-US" sz="2400" dirty="0">
                <a:solidFill>
                  <a:srgbClr val="FFFFFF"/>
                </a:solidFill>
                <a:latin typeface="Clear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démontré</a:t>
            </a:r>
            <a:r>
              <a:rPr lang="en-US" sz="2400" dirty="0">
                <a:solidFill>
                  <a:srgbClr val="FFFFFF"/>
                </a:solidFill>
                <a:latin typeface="Clear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l'utilisation</a:t>
            </a:r>
            <a:r>
              <a:rPr lang="en-US" sz="2400" dirty="0">
                <a:solidFill>
                  <a:srgbClr val="FFFFFF"/>
                </a:solidFill>
                <a:latin typeface="Clear Sans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Pentox</a:t>
            </a:r>
            <a:endParaRPr lang="en-US" sz="2400" dirty="0">
              <a:solidFill>
                <a:srgbClr val="FFFFFF"/>
              </a:solidFill>
              <a:latin typeface="Clear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9773" y="5452176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83276" y="2870564"/>
            <a:ext cx="6655788" cy="2103542"/>
            <a:chOff x="0" y="0"/>
            <a:chExt cx="2042896" cy="645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2896" cy="645651"/>
            </a:xfrm>
            <a:custGeom>
              <a:avLst/>
              <a:gdLst/>
              <a:ahLst/>
              <a:cxnLst/>
              <a:rect l="l" t="t" r="r" b="b"/>
              <a:pathLst>
                <a:path w="2042896" h="645651">
                  <a:moveTo>
                    <a:pt x="0" y="0"/>
                  </a:moveTo>
                  <a:lnTo>
                    <a:pt x="2042896" y="0"/>
                  </a:lnTo>
                  <a:lnTo>
                    <a:pt x="2042896" y="645651"/>
                  </a:lnTo>
                  <a:lnTo>
                    <a:pt x="0" y="645651"/>
                  </a:lnTo>
                  <a:close/>
                </a:path>
              </a:pathLst>
            </a:custGeom>
            <a:solidFill>
              <a:srgbClr val="FDC0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2042896" cy="626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4539" y="2870564"/>
            <a:ext cx="9730186" cy="5702973"/>
            <a:chOff x="0" y="0"/>
            <a:chExt cx="2986537" cy="17504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86537" cy="1750443"/>
            </a:xfrm>
            <a:custGeom>
              <a:avLst/>
              <a:gdLst/>
              <a:ahLst/>
              <a:cxnLst/>
              <a:rect l="l" t="t" r="r" b="b"/>
              <a:pathLst>
                <a:path w="2986537" h="1750443">
                  <a:moveTo>
                    <a:pt x="0" y="0"/>
                  </a:moveTo>
                  <a:lnTo>
                    <a:pt x="2986537" y="0"/>
                  </a:lnTo>
                  <a:lnTo>
                    <a:pt x="2986537" y="1750443"/>
                  </a:lnTo>
                  <a:lnTo>
                    <a:pt x="0" y="1750443"/>
                  </a:lnTo>
                  <a:close/>
                </a:path>
              </a:pathLst>
            </a:custGeom>
            <a:solidFill>
              <a:srgbClr val="FDC0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2986537" cy="1731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70914" y="3009122"/>
            <a:ext cx="6480512" cy="1826426"/>
          </a:xfrm>
          <a:custGeom>
            <a:avLst/>
            <a:gdLst/>
            <a:ahLst/>
            <a:cxnLst/>
            <a:rect l="l" t="t" r="r" b="b"/>
            <a:pathLst>
              <a:path w="6480512" h="1826426">
                <a:moveTo>
                  <a:pt x="0" y="0"/>
                </a:moveTo>
                <a:lnTo>
                  <a:pt x="6480512" y="0"/>
                </a:lnTo>
                <a:lnTo>
                  <a:pt x="6480512" y="1826426"/>
                </a:lnTo>
                <a:lnTo>
                  <a:pt x="0" y="182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213252" y="2989671"/>
            <a:ext cx="9452760" cy="5464759"/>
          </a:xfrm>
          <a:custGeom>
            <a:avLst/>
            <a:gdLst/>
            <a:ahLst/>
            <a:cxnLst/>
            <a:rect l="l" t="t" r="r" b="b"/>
            <a:pathLst>
              <a:path w="9452760" h="5464759">
                <a:moveTo>
                  <a:pt x="0" y="0"/>
                </a:moveTo>
                <a:lnTo>
                  <a:pt x="9452760" y="0"/>
                </a:lnTo>
                <a:lnTo>
                  <a:pt x="9452760" y="5464759"/>
                </a:lnTo>
                <a:lnTo>
                  <a:pt x="0" y="5464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15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0787" y="5952674"/>
            <a:ext cx="4919408" cy="4919408"/>
          </a:xfrm>
          <a:custGeom>
            <a:avLst/>
            <a:gdLst/>
            <a:ahLst/>
            <a:cxnLst/>
            <a:rect l="l" t="t" r="r" b="b"/>
            <a:pathLst>
              <a:path w="4919408" h="4919408">
                <a:moveTo>
                  <a:pt x="0" y="0"/>
                </a:moveTo>
                <a:lnTo>
                  <a:pt x="4919408" y="0"/>
                </a:lnTo>
                <a:lnTo>
                  <a:pt x="4919408" y="4919408"/>
                </a:lnTo>
                <a:lnTo>
                  <a:pt x="0" y="4919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28700" y="6067295"/>
            <a:ext cx="5931558" cy="3702561"/>
          </a:xfrm>
          <a:custGeom>
            <a:avLst/>
            <a:gdLst/>
            <a:ahLst/>
            <a:cxnLst/>
            <a:rect l="l" t="t" r="r" b="b"/>
            <a:pathLst>
              <a:path w="5931558" h="3702561">
                <a:moveTo>
                  <a:pt x="0" y="0"/>
                </a:moveTo>
                <a:lnTo>
                  <a:pt x="5931558" y="0"/>
                </a:lnTo>
                <a:lnTo>
                  <a:pt x="5931558" y="3702560"/>
                </a:lnTo>
                <a:lnTo>
                  <a:pt x="0" y="3702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18088" y="463550"/>
            <a:ext cx="585182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FDC055"/>
                </a:solidFill>
                <a:latin typeface="Clear Sans Bold"/>
              </a:rPr>
              <a:t>HONEYPOTS SUR LINUX 2/2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8993" y="9610901"/>
            <a:ext cx="616957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Clear Sans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3276" y="2314939"/>
            <a:ext cx="7284529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"/>
              </a:rPr>
              <a:t>Je vais scanner la cible et recueillir des informations.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74539" y="2302239"/>
            <a:ext cx="4509158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"/>
              </a:rPr>
              <a:t>La cible m'a repéré grâce au honeypot.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1710" y="4207352"/>
            <a:ext cx="5708584" cy="4308518"/>
            <a:chOff x="0" y="0"/>
            <a:chExt cx="1752166" cy="1322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2166" cy="1322436"/>
            </a:xfrm>
            <a:custGeom>
              <a:avLst/>
              <a:gdLst/>
              <a:ahLst/>
              <a:cxnLst/>
              <a:rect l="l" t="t" r="r" b="b"/>
              <a:pathLst>
                <a:path w="1752166" h="1322436">
                  <a:moveTo>
                    <a:pt x="0" y="0"/>
                  </a:moveTo>
                  <a:lnTo>
                    <a:pt x="1752166" y="0"/>
                  </a:lnTo>
                  <a:lnTo>
                    <a:pt x="1752166" y="1322436"/>
                  </a:lnTo>
                  <a:lnTo>
                    <a:pt x="0" y="1322436"/>
                  </a:lnTo>
                  <a:close/>
                </a:path>
              </a:pathLst>
            </a:custGeom>
            <a:solidFill>
              <a:srgbClr val="FDC0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752166" cy="1303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79773" y="5452176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53298" y="4175695"/>
            <a:ext cx="4281303" cy="3943628"/>
            <a:chOff x="0" y="0"/>
            <a:chExt cx="1314083" cy="12104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4083" cy="1210438"/>
            </a:xfrm>
            <a:custGeom>
              <a:avLst/>
              <a:gdLst/>
              <a:ahLst/>
              <a:cxnLst/>
              <a:rect l="l" t="t" r="r" b="b"/>
              <a:pathLst>
                <a:path w="1314083" h="1210438">
                  <a:moveTo>
                    <a:pt x="0" y="0"/>
                  </a:moveTo>
                  <a:lnTo>
                    <a:pt x="1314083" y="0"/>
                  </a:lnTo>
                  <a:lnTo>
                    <a:pt x="1314083" y="1210438"/>
                  </a:lnTo>
                  <a:lnTo>
                    <a:pt x="0" y="1210438"/>
                  </a:lnTo>
                  <a:close/>
                </a:path>
              </a:pathLst>
            </a:custGeom>
            <a:solidFill>
              <a:srgbClr val="FDC0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314083" cy="1191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62504" y="4175695"/>
            <a:ext cx="4281303" cy="3943628"/>
            <a:chOff x="0" y="0"/>
            <a:chExt cx="1314083" cy="12104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4083" cy="1210438"/>
            </a:xfrm>
            <a:custGeom>
              <a:avLst/>
              <a:gdLst/>
              <a:ahLst/>
              <a:cxnLst/>
              <a:rect l="l" t="t" r="r" b="b"/>
              <a:pathLst>
                <a:path w="1314083" h="1210438">
                  <a:moveTo>
                    <a:pt x="0" y="0"/>
                  </a:moveTo>
                  <a:lnTo>
                    <a:pt x="1314083" y="0"/>
                  </a:lnTo>
                  <a:lnTo>
                    <a:pt x="1314083" y="1210438"/>
                  </a:lnTo>
                  <a:lnTo>
                    <a:pt x="0" y="1210438"/>
                  </a:lnTo>
                  <a:close/>
                </a:path>
              </a:pathLst>
            </a:custGeom>
            <a:solidFill>
              <a:srgbClr val="FDC0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314083" cy="1191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338907" y="4512664"/>
            <a:ext cx="5374190" cy="3697895"/>
          </a:xfrm>
          <a:custGeom>
            <a:avLst/>
            <a:gdLst/>
            <a:ahLst/>
            <a:cxnLst/>
            <a:rect l="l" t="t" r="r" b="b"/>
            <a:pathLst>
              <a:path w="5374190" h="3697895">
                <a:moveTo>
                  <a:pt x="0" y="0"/>
                </a:moveTo>
                <a:lnTo>
                  <a:pt x="5374190" y="0"/>
                </a:lnTo>
                <a:lnTo>
                  <a:pt x="5374190" y="3697894"/>
                </a:lnTo>
                <a:lnTo>
                  <a:pt x="0" y="369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99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984729" y="4562761"/>
            <a:ext cx="4036853" cy="3169497"/>
          </a:xfrm>
          <a:custGeom>
            <a:avLst/>
            <a:gdLst/>
            <a:ahLst/>
            <a:cxnLst/>
            <a:rect l="l" t="t" r="r" b="b"/>
            <a:pathLst>
              <a:path w="4036853" h="3169497">
                <a:moveTo>
                  <a:pt x="0" y="0"/>
                </a:moveTo>
                <a:lnTo>
                  <a:pt x="4036853" y="0"/>
                </a:lnTo>
                <a:lnTo>
                  <a:pt x="4036853" y="3169497"/>
                </a:lnTo>
                <a:lnTo>
                  <a:pt x="0" y="3169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759031" y="4562761"/>
            <a:ext cx="3869837" cy="3174846"/>
          </a:xfrm>
          <a:custGeom>
            <a:avLst/>
            <a:gdLst/>
            <a:ahLst/>
            <a:cxnLst/>
            <a:rect l="l" t="t" r="r" b="b"/>
            <a:pathLst>
              <a:path w="3869837" h="3174846">
                <a:moveTo>
                  <a:pt x="0" y="0"/>
                </a:moveTo>
                <a:lnTo>
                  <a:pt x="3869837" y="0"/>
                </a:lnTo>
                <a:lnTo>
                  <a:pt x="3869837" y="3174846"/>
                </a:lnTo>
                <a:lnTo>
                  <a:pt x="0" y="317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178401" y="463550"/>
            <a:ext cx="5931198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 dirty="0">
                <a:solidFill>
                  <a:srgbClr val="FDC055"/>
                </a:solidFill>
                <a:latin typeface="Clear Sans Bold"/>
              </a:rPr>
              <a:t>HONEYPOTS SUR WINDOWS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8993" y="9610901"/>
            <a:ext cx="616957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Clear Sans Bold"/>
              </a:rPr>
              <a:t>08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16366" y="2768668"/>
            <a:ext cx="6255268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solidFill>
                  <a:srgbClr val="FF3131"/>
                </a:solidFill>
                <a:latin typeface="Clear Sans Bold"/>
              </a:rPr>
              <a:t>Download:</a:t>
            </a:r>
            <a:r>
              <a:rPr lang="en-US" sz="2000" dirty="0">
                <a:solidFill>
                  <a:srgbClr val="FEFEFE"/>
                </a:solidFill>
                <a:latin typeface="Clear Sans"/>
              </a:rPr>
              <a:t>  </a:t>
            </a:r>
            <a:r>
              <a:rPr lang="en-US" sz="2000" dirty="0">
                <a:solidFill>
                  <a:srgbClr val="00AD21"/>
                </a:solidFill>
                <a:latin typeface="Clear Sans"/>
              </a:rPr>
              <a:t> https://honeybot.software.informer.com/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53298" y="3651727"/>
            <a:ext cx="244539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"/>
              </a:rPr>
              <a:t>HoneyBot Interface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71710" y="3651727"/>
            <a:ext cx="244539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"/>
              </a:rPr>
              <a:t>Activate HoneyBot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62531" y="1896686"/>
            <a:ext cx="5762938" cy="675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lear Sans"/>
              </a:rPr>
              <a:t>Nous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allons</a:t>
            </a:r>
            <a:r>
              <a:rPr lang="en-US" sz="2400" dirty="0">
                <a:solidFill>
                  <a:srgbClr val="FFFFFF"/>
                </a:solidFill>
                <a:latin typeface="Clear Sans"/>
              </a:rPr>
              <a:t> examiner le célèbre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logiciel</a:t>
            </a:r>
            <a:r>
              <a:rPr lang="en-US" sz="2400" dirty="0">
                <a:solidFill>
                  <a:srgbClr val="FFFFFF"/>
                </a:solidFill>
                <a:latin typeface="Clear Sans"/>
              </a:rPr>
              <a:t> de honeypot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appelé</a:t>
            </a:r>
            <a:r>
              <a:rPr lang="en-US" sz="2400" dirty="0">
                <a:solidFill>
                  <a:srgbClr val="FFFFFF"/>
                </a:solidFill>
                <a:latin typeface="Clear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lear Sans"/>
              </a:rPr>
              <a:t>HoneyBOT</a:t>
            </a:r>
            <a:r>
              <a:rPr lang="en-US" sz="2400" dirty="0">
                <a:solidFill>
                  <a:srgbClr val="FFFFFF"/>
                </a:solidFill>
                <a:latin typeface="Clear Sans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62504" y="3651727"/>
            <a:ext cx="244539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"/>
              </a:rPr>
              <a:t>Configuration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9179" y="2231571"/>
            <a:ext cx="11427909" cy="2800983"/>
            <a:chOff x="0" y="0"/>
            <a:chExt cx="15237211" cy="3734643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15237211" cy="2123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54"/>
                </a:lnSpc>
              </a:pPr>
              <a:r>
                <a:rPr lang="en-US" sz="10949" spc="-328">
                  <a:solidFill>
                    <a:srgbClr val="FFFFFF"/>
                  </a:solidFill>
                  <a:latin typeface="HK Grotesk Bold"/>
                </a:rPr>
                <a:t>MERCI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088"/>
              <a:ext cx="12685662" cy="877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3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228806" flipV="1">
            <a:off x="937623" y="2679825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6874465"/>
                </a:moveTo>
                <a:lnTo>
                  <a:pt x="21356206" y="6874465"/>
                </a:lnTo>
                <a:lnTo>
                  <a:pt x="21356206" y="0"/>
                </a:lnTo>
                <a:lnTo>
                  <a:pt x="0" y="0"/>
                </a:lnTo>
                <a:lnTo>
                  <a:pt x="0" y="68744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34203" y="5143500"/>
            <a:ext cx="5678363" cy="5678363"/>
          </a:xfrm>
          <a:custGeom>
            <a:avLst/>
            <a:gdLst/>
            <a:ahLst/>
            <a:cxnLst/>
            <a:rect l="l" t="t" r="r" b="b"/>
            <a:pathLst>
              <a:path w="5678363" h="5678363">
                <a:moveTo>
                  <a:pt x="0" y="0"/>
                </a:moveTo>
                <a:lnTo>
                  <a:pt x="5678363" y="0"/>
                </a:lnTo>
                <a:lnTo>
                  <a:pt x="5678363" y="5678363"/>
                </a:lnTo>
                <a:lnTo>
                  <a:pt x="0" y="5678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Image Winnie The Pooh Clip Art L - Winnie The Pooh Hunny Pot - Free ...">
            <a:extLst>
              <a:ext uri="{FF2B5EF4-FFF2-40B4-BE49-F238E27FC236}">
                <a16:creationId xmlns:a16="http://schemas.microsoft.com/office/drawing/2014/main" id="{DED1D085-B52A-9870-964C-786FF93D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2108" y="5499279"/>
            <a:ext cx="2302552" cy="478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473</Words>
  <Application>Microsoft Office PowerPoint</Application>
  <PresentationFormat>Custom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Clear Sans</vt:lpstr>
      <vt:lpstr>Clear Sans Bold</vt:lpstr>
      <vt:lpstr>HK Grotesk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Technology Portfolio Presentation</dc:title>
  <cp:lastModifiedBy>Assia Elguerch</cp:lastModifiedBy>
  <cp:revision>6</cp:revision>
  <dcterms:created xsi:type="dcterms:W3CDTF">2006-08-16T00:00:00Z</dcterms:created>
  <dcterms:modified xsi:type="dcterms:W3CDTF">2024-04-12T12:46:42Z</dcterms:modified>
  <dc:identifier>DAGBLq-LpoU</dc:identifier>
</cp:coreProperties>
</file>